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8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70"/>
    <p:restoredTop sz="94595"/>
  </p:normalViewPr>
  <p:slideViewPr>
    <p:cSldViewPr snapToGrid="0" snapToObjects="1">
      <p:cViewPr>
        <p:scale>
          <a:sx n="100" d="100"/>
          <a:sy n="100" d="100"/>
        </p:scale>
        <p:origin x="3256" y="-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3B68-AE91-D34B-9154-591C9151968C}" type="datetimeFigureOut">
              <a:rPr lang="de-DE" smtClean="0"/>
              <a:t>22.04.24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3327-6CDE-A144-8B72-BAB0DAA79E9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3B68-AE91-D34B-9154-591C9151968C}" type="datetimeFigureOut">
              <a:rPr lang="de-DE" smtClean="0"/>
              <a:t>22.04.24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3327-6CDE-A144-8B72-BAB0DAA79E9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3B68-AE91-D34B-9154-591C9151968C}" type="datetimeFigureOut">
              <a:rPr lang="de-DE" smtClean="0"/>
              <a:t>22.04.24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3327-6CDE-A144-8B72-BAB0DAA79E9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3B68-AE91-D34B-9154-591C9151968C}" type="datetimeFigureOut">
              <a:rPr lang="de-DE" smtClean="0"/>
              <a:t>22.04.24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3327-6CDE-A144-8B72-BAB0DAA79E9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3B68-AE91-D34B-9154-591C9151968C}" type="datetimeFigureOut">
              <a:rPr lang="de-DE" smtClean="0"/>
              <a:t>22.04.24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3327-6CDE-A144-8B72-BAB0DAA79E9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3B68-AE91-D34B-9154-591C9151968C}" type="datetimeFigureOut">
              <a:rPr lang="de-DE" smtClean="0"/>
              <a:t>22.04.24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3327-6CDE-A144-8B72-BAB0DAA79E9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3B68-AE91-D34B-9154-591C9151968C}" type="datetimeFigureOut">
              <a:rPr lang="de-DE" smtClean="0"/>
              <a:t>22.04.24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3327-6CDE-A144-8B72-BAB0DAA79E9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3B68-AE91-D34B-9154-591C9151968C}" type="datetimeFigureOut">
              <a:rPr lang="de-DE" smtClean="0"/>
              <a:t>22.04.24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3327-6CDE-A144-8B72-BAB0DAA79E9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3B68-AE91-D34B-9154-591C9151968C}" type="datetimeFigureOut">
              <a:rPr lang="de-DE" smtClean="0"/>
              <a:t>22.04.24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3327-6CDE-A144-8B72-BAB0DAA79E9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3B68-AE91-D34B-9154-591C9151968C}" type="datetimeFigureOut">
              <a:rPr lang="de-DE" smtClean="0"/>
              <a:t>22.04.24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3327-6CDE-A144-8B72-BAB0DAA79E9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3B68-AE91-D34B-9154-591C9151968C}" type="datetimeFigureOut">
              <a:rPr lang="de-DE" smtClean="0"/>
              <a:t>22.04.24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3327-6CDE-A144-8B72-BAB0DAA79E9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93B68-AE91-D34B-9154-591C9151968C}" type="datetimeFigureOut">
              <a:rPr lang="de-DE" smtClean="0"/>
              <a:t>22.04.24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93327-6CDE-A144-8B72-BAB0DAA79E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7048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746" y="0"/>
            <a:ext cx="6858000" cy="1491885"/>
          </a:xfrm>
          <a:prstGeom prst="rect">
            <a:avLst/>
          </a:prstGeom>
        </p:spPr>
      </p:pic>
      <p:cxnSp>
        <p:nvCxnSpPr>
          <p:cNvPr id="8" name="Gerade Verbindung 7"/>
          <p:cNvCxnSpPr/>
          <p:nvPr/>
        </p:nvCxnSpPr>
        <p:spPr>
          <a:xfrm>
            <a:off x="0" y="1491885"/>
            <a:ext cx="6858000" cy="0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>
            <a:off x="300863" y="1997710"/>
            <a:ext cx="6250781" cy="7771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solidFill>
                  <a:srgbClr val="FF780E"/>
                </a:solidFill>
                <a:latin typeface="Isonorm LT Regular" charset="0"/>
                <a:ea typeface="Isonorm LT Regular" charset="0"/>
                <a:cs typeface="Isonorm LT Regular" charset="0"/>
              </a:rPr>
              <a:t>optimed </a:t>
            </a:r>
            <a:r>
              <a:rPr lang="de-DE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Isonorm LT Regular" charset="0"/>
                <a:ea typeface="Isonorm LT Regular" charset="0"/>
                <a:cs typeface="Isonorm LT Regular" charset="0"/>
              </a:rPr>
              <a:t>ist seit 2007 das marktführende Unternehmen für Beratung und Training in der deutschen Augenheilkunde. </a:t>
            </a:r>
            <a:r>
              <a:rPr lang="de-DE" sz="1100" dirty="0">
                <a:solidFill>
                  <a:srgbClr val="FF780E"/>
                </a:solidFill>
                <a:latin typeface="Isonorm LT Regular" charset="0"/>
                <a:ea typeface="Isonorm LT Regular" charset="0"/>
                <a:cs typeface="Isonorm LT Regular" charset="0"/>
              </a:rPr>
              <a:t>optimed</a:t>
            </a:r>
            <a:r>
              <a:rPr lang="de-DE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Isonorm LT Regular" charset="0"/>
                <a:ea typeface="Isonorm LT Regular" charset="0"/>
                <a:cs typeface="Isonorm LT Regular" charset="0"/>
              </a:rPr>
              <a:t> ist deutschlandweit in den Bereichen Managementberatung, Prozessoptimierung, Personalmanagement sowie Training und Schulung von Unternehmen und Mitarbeitern in medizinischen Einrichtungen tätig.</a:t>
            </a:r>
          </a:p>
          <a:p>
            <a:endParaRPr lang="de-DE" sz="1100" dirty="0">
              <a:solidFill>
                <a:schemeClr val="tx1">
                  <a:lumMod val="75000"/>
                  <a:lumOff val="25000"/>
                </a:schemeClr>
              </a:solidFill>
              <a:latin typeface="Isonorm LT Regular" charset="0"/>
              <a:ea typeface="Isonorm LT Regular" charset="0"/>
              <a:cs typeface="Isonorm LT Regular" charset="0"/>
            </a:endParaRPr>
          </a:p>
          <a:p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Isonorm LT Regular" charset="0"/>
                <a:ea typeface="Isonorm LT Regular" charset="0"/>
                <a:cs typeface="Isonorm LT Regular" charset="0"/>
              </a:rPr>
              <a:t>Weitere Informationen zum Leistungsspektrum von </a:t>
            </a:r>
            <a:r>
              <a:rPr lang="de-DE" sz="1100" dirty="0">
                <a:solidFill>
                  <a:srgbClr val="FF780E"/>
                </a:solidFill>
                <a:latin typeface="Isonorm LT Regular" charset="0"/>
                <a:ea typeface="Isonorm LT Regular" charset="0"/>
                <a:cs typeface="Isonorm LT Regular" charset="0"/>
              </a:rPr>
              <a:t>optimed </a:t>
            </a: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Isonorm LT Regular" charset="0"/>
                <a:ea typeface="Isonorm LT Regular" charset="0"/>
                <a:cs typeface="Isonorm LT Regular" charset="0"/>
              </a:rPr>
              <a:t>finden Sie unter </a:t>
            </a:r>
            <a:r>
              <a:rPr lang="de-DE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Isonorm LT Regular" charset="0"/>
                <a:ea typeface="Isonorm LT Regular" charset="0"/>
                <a:cs typeface="Isonorm LT Regular" charset="0"/>
              </a:rPr>
              <a:t>www.optimed-duesseldorf.com</a:t>
            </a:r>
            <a:endParaRPr lang="de-DE" sz="1100" dirty="0">
              <a:solidFill>
                <a:schemeClr val="tx1">
                  <a:lumMod val="75000"/>
                  <a:lumOff val="25000"/>
                </a:schemeClr>
              </a:solidFill>
              <a:latin typeface="Isonorm LT Regular" charset="0"/>
              <a:ea typeface="Isonorm LT Regular" charset="0"/>
              <a:cs typeface="Isonorm LT Regular" charset="0"/>
            </a:endParaRPr>
          </a:p>
          <a:p>
            <a:endParaRPr lang="de-DE" sz="1100" dirty="0">
              <a:solidFill>
                <a:schemeClr val="tx1">
                  <a:lumMod val="65000"/>
                  <a:lumOff val="35000"/>
                </a:schemeClr>
              </a:solidFill>
              <a:latin typeface="Isonorm LT Regular" charset="0"/>
              <a:ea typeface="Isonorm LT Regular" charset="0"/>
              <a:cs typeface="Isonorm LT Regular" charset="0"/>
            </a:endParaRPr>
          </a:p>
          <a:p>
            <a:endParaRPr lang="de-DE" sz="1100" dirty="0">
              <a:solidFill>
                <a:schemeClr val="tx1">
                  <a:lumMod val="65000"/>
                  <a:lumOff val="35000"/>
                </a:schemeClr>
              </a:solidFill>
              <a:latin typeface="Isonorm LT Regular" charset="0"/>
              <a:ea typeface="Isonorm LT Regular" charset="0"/>
              <a:cs typeface="Isonorm LT Regular" charset="0"/>
            </a:endParaRPr>
          </a:p>
          <a:p>
            <a:pPr algn="ctr"/>
            <a:r>
              <a:rPr lang="de-DE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Isonorm LT Regular" charset="0"/>
                <a:ea typeface="Isonorm LT Regular" charset="0"/>
                <a:cs typeface="Isonorm LT Regular" charset="0"/>
              </a:rPr>
              <a:t>Wir suchen ab sofort zur Verstärkung unseres Teams:</a:t>
            </a:r>
          </a:p>
          <a:p>
            <a:pPr algn="ctr"/>
            <a:endParaRPr lang="de-DE" sz="1000" dirty="0">
              <a:solidFill>
                <a:srgbClr val="FF780E"/>
              </a:solidFill>
              <a:latin typeface="Isonorm LT Regular" charset="0"/>
              <a:ea typeface="Isonorm LT Regular" charset="0"/>
              <a:cs typeface="Isonorm LT Regular" charset="0"/>
            </a:endParaRPr>
          </a:p>
          <a:p>
            <a:pPr algn="ctr"/>
            <a:r>
              <a:rPr lang="de-DE" sz="2000" dirty="0">
                <a:solidFill>
                  <a:srgbClr val="FF780E"/>
                </a:solidFill>
                <a:latin typeface="Isonorm LT Regular" charset="0"/>
                <a:ea typeface="Isonorm LT Regular" charset="0"/>
                <a:cs typeface="Isonorm LT Regular" charset="0"/>
              </a:rPr>
              <a:t>Consultant (</a:t>
            </a:r>
            <a:r>
              <a:rPr lang="de-DE" sz="2000" dirty="0" err="1">
                <a:solidFill>
                  <a:srgbClr val="FF780E"/>
                </a:solidFill>
                <a:latin typeface="Isonorm LT Regular" charset="0"/>
                <a:ea typeface="Isonorm LT Regular" charset="0"/>
                <a:cs typeface="Isonorm LT Regular" charset="0"/>
              </a:rPr>
              <a:t>w</a:t>
            </a:r>
            <a:r>
              <a:rPr lang="de-DE" sz="2000" dirty="0">
                <a:solidFill>
                  <a:srgbClr val="FF780E"/>
                </a:solidFill>
                <a:latin typeface="Isonorm LT Regular" charset="0"/>
                <a:ea typeface="Isonorm LT Regular" charset="0"/>
                <a:cs typeface="Isonorm LT Regular" charset="0"/>
              </a:rPr>
              <a:t>/m/d)</a:t>
            </a:r>
          </a:p>
          <a:p>
            <a:pPr algn="ctr"/>
            <a:endParaRPr lang="de-DE" dirty="0">
              <a:solidFill>
                <a:srgbClr val="FF780E"/>
              </a:solidFill>
              <a:latin typeface="Isonorm LT Regular" charset="0"/>
              <a:ea typeface="Isonorm LT Regular" charset="0"/>
              <a:cs typeface="Isonorm LT Regular" charset="0"/>
            </a:endParaRPr>
          </a:p>
          <a:p>
            <a:endParaRPr lang="de-DE" sz="1100" b="1" dirty="0">
              <a:solidFill>
                <a:schemeClr val="tx1">
                  <a:lumMod val="75000"/>
                  <a:lumOff val="25000"/>
                </a:schemeClr>
              </a:solidFill>
              <a:latin typeface="Isonorm LT Regular" charset="0"/>
              <a:ea typeface="Isonorm LT Regular" charset="0"/>
              <a:cs typeface="Isonorm LT Regular" charset="0"/>
            </a:endParaRPr>
          </a:p>
          <a:p>
            <a:r>
              <a:rPr lang="de-DE" sz="1100" dirty="0">
                <a:solidFill>
                  <a:srgbClr val="FF780E"/>
                </a:solidFill>
                <a:latin typeface="Isonorm LT Regular" charset="0"/>
                <a:ea typeface="Isonorm LT Regular" charset="0"/>
                <a:cs typeface="Isonorm LT Regular" charset="0"/>
              </a:rPr>
              <a:t>Aufgaben:</a:t>
            </a:r>
          </a:p>
          <a:p>
            <a:pPr marL="285750" indent="-285750">
              <a:buFont typeface="Arial" charset="0"/>
              <a:buChar char="•"/>
            </a:pP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Isonorm LT Regular" charset="0"/>
                <a:ea typeface="Isonorm LT Regular" charset="0"/>
                <a:cs typeface="Isonorm LT Regular" charset="0"/>
              </a:rPr>
              <a:t>Durchführung und Ausarbeitung von Audits zur umfassenden Optimierung von Prozessen in medizinischen Einrichtungen, u.a. Kliniken und Medizinische Versorgungszentren</a:t>
            </a:r>
          </a:p>
          <a:p>
            <a:pPr marL="285750" indent="-285750">
              <a:buFont typeface="Arial" charset="0"/>
              <a:buChar char="•"/>
            </a:pP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Isonorm LT Regular" charset="0"/>
                <a:ea typeface="Isonorm LT Regular" charset="0"/>
                <a:cs typeface="Isonorm LT Regular" charset="0"/>
              </a:rPr>
              <a:t>Referententätigkeit bei Workshops, Trainings und Seminaren</a:t>
            </a:r>
          </a:p>
          <a:p>
            <a:pPr marL="285750" indent="-285750">
              <a:buFont typeface="Arial" charset="0"/>
              <a:buChar char="•"/>
            </a:pP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Isonorm LT Regular" charset="0"/>
                <a:ea typeface="Isonorm LT Regular" charset="0"/>
                <a:cs typeface="Isonorm LT Regular" charset="0"/>
              </a:rPr>
              <a:t>Organisation von Schulungen und anderen Veranstaltungen</a:t>
            </a:r>
          </a:p>
          <a:p>
            <a:pPr marL="285750" indent="-285750">
              <a:buFont typeface="Arial" charset="0"/>
              <a:buChar char="•"/>
            </a:pP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Isonorm LT Regular" charset="0"/>
                <a:ea typeface="Isonorm LT Regular" charset="0"/>
                <a:cs typeface="Isonorm LT Regular" charset="0"/>
              </a:rPr>
              <a:t>Projektmanagement im Rahmen verschiedener Dienstleistungen von optimed</a:t>
            </a:r>
          </a:p>
          <a:p>
            <a:pPr marL="285750" indent="-285750">
              <a:buFont typeface="Arial" charset="0"/>
              <a:buChar char="•"/>
            </a:pPr>
            <a:endParaRPr lang="de-DE" sz="1100" dirty="0">
              <a:solidFill>
                <a:schemeClr val="tx1">
                  <a:lumMod val="75000"/>
                  <a:lumOff val="25000"/>
                </a:schemeClr>
              </a:solidFill>
              <a:latin typeface="Isonorm LT Regular" charset="0"/>
              <a:ea typeface="Isonorm LT Regular" charset="0"/>
              <a:cs typeface="Isonorm LT Regular" charset="0"/>
            </a:endParaRPr>
          </a:p>
          <a:p>
            <a:endParaRPr lang="de-DE" sz="1100" b="1" dirty="0">
              <a:solidFill>
                <a:schemeClr val="tx1">
                  <a:lumMod val="75000"/>
                  <a:lumOff val="25000"/>
                </a:schemeClr>
              </a:solidFill>
              <a:latin typeface="Isonorm LT Regular" charset="0"/>
              <a:ea typeface="Isonorm LT Regular" charset="0"/>
              <a:cs typeface="Isonorm LT Regular" charset="0"/>
            </a:endParaRPr>
          </a:p>
          <a:p>
            <a:r>
              <a:rPr lang="de-DE" sz="1100" dirty="0">
                <a:solidFill>
                  <a:srgbClr val="FF780E"/>
                </a:solidFill>
                <a:latin typeface="Isonorm LT Regular" charset="0"/>
                <a:ea typeface="Isonorm LT Regular" charset="0"/>
                <a:cs typeface="Isonorm LT Regular" charset="0"/>
              </a:rPr>
              <a:t>Ihre Eigenschaften:</a:t>
            </a:r>
          </a:p>
          <a:p>
            <a:pPr marL="285750" indent="-285750">
              <a:buFont typeface="Arial" charset="0"/>
              <a:buChar char="•"/>
            </a:pP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Isonorm LT Regular" charset="0"/>
                <a:ea typeface="Isonorm LT Regular" charset="0"/>
                <a:cs typeface="Isonorm LT Regular" charset="0"/>
              </a:rPr>
              <a:t>Arbeitserfahrung in medizinischen Einrichtungen (wünschenswert, aber nicht Voraussetzung)</a:t>
            </a:r>
          </a:p>
          <a:p>
            <a:pPr marL="285750" indent="-285750">
              <a:buFont typeface="Arial" charset="0"/>
              <a:buChar char="•"/>
            </a:pP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Isonorm LT Regular" charset="0"/>
                <a:ea typeface="Isonorm LT Regular" charset="0"/>
                <a:cs typeface="Isonorm LT Regular" charset="0"/>
              </a:rPr>
              <a:t>Hohe analytische Fähigkeiten</a:t>
            </a:r>
          </a:p>
          <a:p>
            <a:pPr marL="285750" indent="-285750">
              <a:buFont typeface="Arial" charset="0"/>
              <a:buChar char="•"/>
            </a:pP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Isonorm LT Regular" charset="0"/>
                <a:ea typeface="Isonorm LT Regular" charset="0"/>
                <a:cs typeface="Isonorm LT Regular" charset="0"/>
              </a:rPr>
              <a:t>Sehr gutes Formulierungsgeschick (gesprochen und geschrieben)</a:t>
            </a:r>
          </a:p>
          <a:p>
            <a:pPr marL="285750" indent="-285750">
              <a:buFont typeface="Arial" charset="0"/>
              <a:buChar char="•"/>
            </a:pP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Isonorm LT Regular" charset="0"/>
                <a:ea typeface="Isonorm LT Regular" charset="0"/>
                <a:cs typeface="Isonorm LT Regular" charset="0"/>
              </a:rPr>
              <a:t>Souveräner, selbstbewusster Auftritt</a:t>
            </a:r>
          </a:p>
          <a:p>
            <a:pPr marL="285750" indent="-285750">
              <a:buFont typeface="Arial" charset="0"/>
              <a:buChar char="•"/>
            </a:pP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Isonorm LT Regular" charset="0"/>
                <a:ea typeface="Isonorm LT Regular" charset="0"/>
                <a:cs typeface="Isonorm LT Regular" charset="0"/>
              </a:rPr>
              <a:t>Hohe IT-Affinität</a:t>
            </a:r>
          </a:p>
          <a:p>
            <a:pPr marL="285750" indent="-285750">
              <a:buFont typeface="Arial" charset="0"/>
              <a:buChar char="•"/>
            </a:pP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Isonorm LT Regular" charset="0"/>
                <a:ea typeface="Isonorm LT Regular" charset="0"/>
                <a:cs typeface="Isonorm LT Regular" charset="0"/>
              </a:rPr>
              <a:t>Gute Kenntnisse der Office- Anwendungen Word, PowerPoint und Excel</a:t>
            </a:r>
          </a:p>
          <a:p>
            <a:pPr marL="285750" indent="-285750">
              <a:buFont typeface="Arial" charset="0"/>
              <a:buChar char="•"/>
            </a:pP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Isonorm LT Regular" charset="0"/>
                <a:ea typeface="Isonorm LT Regular" charset="0"/>
                <a:cs typeface="Isonorm LT Regular" charset="0"/>
              </a:rPr>
              <a:t>Reisebereitschaft / zeitliche Flexibilität</a:t>
            </a:r>
          </a:p>
          <a:p>
            <a:pPr marL="285750" indent="-285750">
              <a:buFont typeface="Arial" charset="0"/>
              <a:buChar char="•"/>
            </a:pPr>
            <a:endParaRPr lang="de-DE" sz="1100" dirty="0">
              <a:solidFill>
                <a:schemeClr val="tx1">
                  <a:lumMod val="75000"/>
                  <a:lumOff val="25000"/>
                </a:schemeClr>
              </a:solidFill>
              <a:latin typeface="Isonorm LT Regular" charset="0"/>
              <a:ea typeface="Isonorm LT Regular" charset="0"/>
              <a:cs typeface="Isonorm LT Regular" charset="0"/>
            </a:endParaRPr>
          </a:p>
          <a:p>
            <a:endParaRPr lang="de-DE" sz="1100" b="1" dirty="0">
              <a:solidFill>
                <a:schemeClr val="tx1">
                  <a:lumMod val="75000"/>
                  <a:lumOff val="25000"/>
                </a:schemeClr>
              </a:solidFill>
              <a:latin typeface="Isonorm LT Regular" charset="0"/>
              <a:ea typeface="Isonorm LT Regular" charset="0"/>
              <a:cs typeface="Isonorm LT Regular" charset="0"/>
            </a:endParaRPr>
          </a:p>
          <a:p>
            <a:r>
              <a:rPr lang="de-DE" sz="1100" dirty="0">
                <a:solidFill>
                  <a:srgbClr val="FF780E"/>
                </a:solidFill>
                <a:latin typeface="Isonorm LT Regular" charset="0"/>
                <a:ea typeface="Isonorm LT Regular" charset="0"/>
                <a:cs typeface="Isonorm LT Regular" charset="0"/>
              </a:rPr>
              <a:t>Wir bieten:</a:t>
            </a:r>
          </a:p>
          <a:p>
            <a:pPr marL="285750" indent="-285750">
              <a:buFont typeface="Arial" charset="0"/>
              <a:buChar char="•"/>
            </a:pP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Isonorm LT Regular" charset="0"/>
                <a:ea typeface="Isonorm LT Regular" charset="0"/>
                <a:cs typeface="Isonorm LT Regular" charset="0"/>
              </a:rPr>
              <a:t>Sehr abwechslungsreiche Tätigkeit durch Projekte für verschiedene Kunden aus Ärzteschaft, MVZ, Kliniken und Industrie, u.a. in der Augenheilkunde in Deutschland, Schweiz und Österreich</a:t>
            </a:r>
          </a:p>
          <a:p>
            <a:pPr marL="285750" indent="-285750">
              <a:buFont typeface="Arial" charset="0"/>
              <a:buChar char="•"/>
            </a:pP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Isonorm LT Regular" charset="0"/>
                <a:ea typeface="Isonorm LT Regular" charset="0"/>
                <a:cs typeface="Isonorm LT Regular" charset="0"/>
              </a:rPr>
              <a:t>Individuell gestalteter Onboarding-Prozess zur Integration ins Team und in die Tätigkeit </a:t>
            </a:r>
            <a:r>
              <a:rPr lang="de-DE" sz="1100">
                <a:solidFill>
                  <a:schemeClr val="tx1">
                    <a:lumMod val="75000"/>
                    <a:lumOff val="25000"/>
                  </a:schemeClr>
                </a:solidFill>
                <a:latin typeface="Isonorm LT Regular" charset="0"/>
                <a:ea typeface="Isonorm LT Regular" charset="0"/>
                <a:cs typeface="Isonorm LT Regular" charset="0"/>
              </a:rPr>
              <a:t>als Consultant</a:t>
            </a:r>
            <a:endParaRPr lang="de-DE" sz="1100" dirty="0">
              <a:solidFill>
                <a:schemeClr val="tx1">
                  <a:lumMod val="75000"/>
                  <a:lumOff val="25000"/>
                </a:schemeClr>
              </a:solidFill>
              <a:latin typeface="Isonorm LT Regular" charset="0"/>
              <a:ea typeface="Isonorm LT Regular" charset="0"/>
              <a:cs typeface="Isonorm LT Regular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Isonorm LT Regular" charset="0"/>
                <a:ea typeface="Isonorm LT Regular" charset="0"/>
                <a:cs typeface="Isonorm LT Regular" charset="0"/>
              </a:rPr>
              <a:t>Starke Teamarbeit auf Augenhöhe (flache Hierarchien)</a:t>
            </a:r>
          </a:p>
          <a:p>
            <a:pPr marL="285750" indent="-285750">
              <a:buFont typeface="Arial" charset="0"/>
              <a:buChar char="•"/>
            </a:pP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Isonorm LT Regular" charset="0"/>
                <a:ea typeface="Isonorm LT Regular" charset="0"/>
                <a:cs typeface="Isonorm LT Regular" charset="0"/>
              </a:rPr>
              <a:t>Zeitlich flexible Arbeits- und Einsatzzeiten</a:t>
            </a:r>
          </a:p>
          <a:p>
            <a:pPr marL="285750" indent="-285750">
              <a:buFont typeface="Arial" charset="0"/>
              <a:buChar char="•"/>
            </a:pP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Isonorm LT Regular" charset="0"/>
                <a:ea typeface="Isonorm LT Regular" charset="0"/>
                <a:cs typeface="Isonorm LT Regular" charset="0"/>
              </a:rPr>
              <a:t>Hohes Maß an Übernahme von Eigenverantwortung </a:t>
            </a:r>
          </a:p>
          <a:p>
            <a:pPr marL="285750" indent="-285750">
              <a:buFont typeface="Arial" charset="0"/>
              <a:buChar char="•"/>
            </a:pP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Isonorm LT Regular" charset="0"/>
                <a:ea typeface="Isonorm LT Regular" charset="0"/>
                <a:cs typeface="Isonorm LT Regular" charset="0"/>
              </a:rPr>
              <a:t>Mögliche Home-Office-Tätigkeit</a:t>
            </a:r>
          </a:p>
          <a:p>
            <a:pPr marL="285750" indent="-285750">
              <a:buFont typeface="Arial" charset="0"/>
              <a:buChar char="•"/>
            </a:pPr>
            <a:r>
              <a:rPr lang="de-DE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Isonorm LT Regular" charset="0"/>
                <a:ea typeface="Isonorm LT Regular" charset="0"/>
                <a:cs typeface="Isonorm LT Regular" charset="0"/>
              </a:rPr>
              <a:t>Team-Events und diverse Leistungen</a:t>
            </a:r>
          </a:p>
          <a:p>
            <a:pPr marL="285750" indent="-285750">
              <a:buFont typeface="Arial" charset="0"/>
              <a:buChar char="•"/>
            </a:pPr>
            <a:endParaRPr lang="de-DE" sz="1100" dirty="0">
              <a:solidFill>
                <a:schemeClr val="tx1">
                  <a:lumMod val="75000"/>
                  <a:lumOff val="25000"/>
                </a:schemeClr>
              </a:solidFill>
              <a:latin typeface="Isonorm LT Regular" charset="0"/>
              <a:ea typeface="Isonorm LT Regular" charset="0"/>
              <a:cs typeface="Isonorm LT Regular" charset="0"/>
            </a:endParaRPr>
          </a:p>
          <a:p>
            <a:endParaRPr lang="de-DE" sz="1100" dirty="0">
              <a:solidFill>
                <a:schemeClr val="tx1">
                  <a:lumMod val="75000"/>
                  <a:lumOff val="25000"/>
                </a:schemeClr>
              </a:solidFill>
              <a:latin typeface="Isonorm LT Regular" charset="0"/>
              <a:ea typeface="Isonorm LT Regular" charset="0"/>
              <a:cs typeface="Isonorm LT Regular" charset="0"/>
            </a:endParaRPr>
          </a:p>
          <a:p>
            <a:r>
              <a:rPr lang="de-DE" sz="1100" dirty="0">
                <a:solidFill>
                  <a:srgbClr val="FF780E"/>
                </a:solidFill>
                <a:latin typeface="Isonorm LT Regular" charset="0"/>
                <a:ea typeface="Isonorm LT Regular" charset="0"/>
                <a:cs typeface="Isonorm LT Regular" charset="0"/>
              </a:rPr>
              <a:t>Für ein erstes  Informationsgespräch  wenden Sie sich bitte telefonisch unter 0211 / 54 21 88 0 an Herrn Goebel oder schicken Sie direkt Ihre Bewerbung an </a:t>
            </a:r>
            <a:r>
              <a:rPr lang="de-DE" sz="1100" dirty="0" err="1">
                <a:solidFill>
                  <a:srgbClr val="FF780E"/>
                </a:solidFill>
                <a:latin typeface="Isonorm LT Regular" charset="0"/>
                <a:ea typeface="Isonorm LT Regular" charset="0"/>
                <a:cs typeface="Isonorm LT Regular" charset="0"/>
              </a:rPr>
              <a:t>h.goebel@optimed-duesseldorf.com</a:t>
            </a:r>
            <a:r>
              <a:rPr lang="de-DE" sz="1100" dirty="0">
                <a:solidFill>
                  <a:srgbClr val="FF780E"/>
                </a:solidFill>
                <a:latin typeface="Isonorm LT Regular" charset="0"/>
                <a:ea typeface="Isonorm LT Regular" charset="0"/>
                <a:cs typeface="Isonorm LT Regular" charset="0"/>
              </a:rPr>
              <a:t>. Wir freuen uns auf Sie!</a:t>
            </a:r>
          </a:p>
        </p:txBody>
      </p:sp>
    </p:spTree>
    <p:extLst>
      <p:ext uri="{BB962C8B-B14F-4D97-AF65-F5344CB8AC3E}">
        <p14:creationId xmlns:p14="http://schemas.microsoft.com/office/powerpoint/2010/main" val="648505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-Desig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Design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271</Words>
  <Application>Microsoft Macintosh PowerPoint</Application>
  <PresentationFormat>A4-Papier (210 x 297 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Isonorm LT Regular</vt:lpstr>
      <vt:lpstr>Office-Design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Office-Anwender</dc:creator>
  <cp:lastModifiedBy>Henning Goebel</cp:lastModifiedBy>
  <cp:revision>25</cp:revision>
  <cp:lastPrinted>2017-10-16T14:32:38Z</cp:lastPrinted>
  <dcterms:created xsi:type="dcterms:W3CDTF">2017-10-10T12:59:58Z</dcterms:created>
  <dcterms:modified xsi:type="dcterms:W3CDTF">2024-04-22T07:21:30Z</dcterms:modified>
</cp:coreProperties>
</file>